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602700" cy="32404050"/>
  <p:notesSz cx="6858000" cy="9144000"/>
  <p:defaultTextStyle>
    <a:defPPr>
      <a:defRPr lang="en-US"/>
    </a:defPPr>
    <a:lvl1pPr marL="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1pPr>
    <a:lvl2pPr marL="15430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2pPr>
    <a:lvl3pPr marL="30861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3pPr>
    <a:lvl4pPr marL="46291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4pPr>
    <a:lvl5pPr marL="61722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5pPr>
    <a:lvl6pPr marL="77152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6pPr>
    <a:lvl7pPr marL="92583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7pPr>
    <a:lvl8pPr marL="108013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8pPr>
    <a:lvl9pPr marL="123444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20" d="100"/>
          <a:sy n="20" d="100"/>
        </p:scale>
        <p:origin x="-2724" y="-24"/>
      </p:cViewPr>
      <p:guideLst>
        <p:guide orient="horz" pos="10206"/>
        <p:guide pos="68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0203" y="10066261"/>
            <a:ext cx="18362295" cy="69458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40405" y="18362295"/>
            <a:ext cx="15121890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629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715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258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97473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375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661957" y="1297667"/>
            <a:ext cx="4860608" cy="276484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0135" y="1297667"/>
            <a:ext cx="14221778" cy="276484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8579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79033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464" y="20822605"/>
            <a:ext cx="18362295" cy="6435804"/>
          </a:xfrm>
        </p:spPr>
        <p:txBody>
          <a:bodyPr anchor="t"/>
          <a:lstStyle>
            <a:lvl1pPr algn="l">
              <a:defRPr sz="13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464" y="13734221"/>
            <a:ext cx="18362295" cy="7088384"/>
          </a:xfrm>
        </p:spPr>
        <p:txBody>
          <a:bodyPr anchor="b"/>
          <a:lstStyle>
            <a:lvl1pPr marL="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1pPr>
            <a:lvl2pPr marL="154305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2pPr>
            <a:lvl3pPr marL="30861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6291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 marL="61722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  <a:lvl6pPr marL="77152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6pPr>
            <a:lvl7pPr marL="92583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5859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0135" y="7560947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81372" y="7560947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9121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0135" y="7253409"/>
            <a:ext cx="9544944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0135" y="10276284"/>
            <a:ext cx="9544944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3873" y="7253409"/>
            <a:ext cx="9548693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3873" y="10276284"/>
            <a:ext cx="9548693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56579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09676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15378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136" y="1290161"/>
            <a:ext cx="7107139" cy="5490686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6056" y="1290164"/>
            <a:ext cx="12076509" cy="27655959"/>
          </a:xfrm>
        </p:spPr>
        <p:txBody>
          <a:bodyPr/>
          <a:lstStyle>
            <a:lvl1pPr>
              <a:defRPr sz="10800"/>
            </a:lvl1pPr>
            <a:lvl2pPr>
              <a:defRPr sz="9500"/>
            </a:lvl2pPr>
            <a:lvl3pPr>
              <a:defRPr sz="81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0136" y="6780850"/>
            <a:ext cx="7107139" cy="221652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000"/>
            </a:lvl4pPr>
            <a:lvl5pPr marL="6172200" indent="0">
              <a:buNone/>
              <a:defRPr sz="3000"/>
            </a:lvl5pPr>
            <a:lvl6pPr marL="7715250" indent="0">
              <a:buNone/>
              <a:defRPr sz="3000"/>
            </a:lvl6pPr>
            <a:lvl7pPr marL="9258300" indent="0">
              <a:buNone/>
              <a:defRPr sz="3000"/>
            </a:lvl7pPr>
            <a:lvl8pPr marL="10801350" indent="0">
              <a:buNone/>
              <a:defRPr sz="3000"/>
            </a:lvl8pPr>
            <a:lvl9pPr marL="12344400" indent="0">
              <a:buNone/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77623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4280" y="22682835"/>
            <a:ext cx="12961620" cy="2677837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4280" y="2895362"/>
            <a:ext cx="12961620" cy="19442430"/>
          </a:xfrm>
        </p:spPr>
        <p:txBody>
          <a:bodyPr/>
          <a:lstStyle>
            <a:lvl1pPr marL="0" indent="0">
              <a:buNone/>
              <a:defRPr sz="10800"/>
            </a:lvl1pPr>
            <a:lvl2pPr marL="1543050" indent="0">
              <a:buNone/>
              <a:defRPr sz="9500"/>
            </a:lvl2pPr>
            <a:lvl3pPr marL="3086100" indent="0">
              <a:buNone/>
              <a:defRPr sz="8100"/>
            </a:lvl3pPr>
            <a:lvl4pPr marL="4629150" indent="0">
              <a:buNone/>
              <a:defRPr sz="6800"/>
            </a:lvl4pPr>
            <a:lvl5pPr marL="6172200" indent="0">
              <a:buNone/>
              <a:defRPr sz="6800"/>
            </a:lvl5pPr>
            <a:lvl6pPr marL="7715250" indent="0">
              <a:buNone/>
              <a:defRPr sz="6800"/>
            </a:lvl6pPr>
            <a:lvl7pPr marL="9258300" indent="0">
              <a:buNone/>
              <a:defRPr sz="6800"/>
            </a:lvl7pPr>
            <a:lvl8pPr marL="10801350" indent="0">
              <a:buNone/>
              <a:defRPr sz="6800"/>
            </a:lvl8pPr>
            <a:lvl9pPr marL="12344400" indent="0">
              <a:buNone/>
              <a:defRPr sz="6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4280" y="25360672"/>
            <a:ext cx="12961620" cy="38029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000"/>
            </a:lvl4pPr>
            <a:lvl5pPr marL="6172200" indent="0">
              <a:buNone/>
              <a:defRPr sz="3000"/>
            </a:lvl5pPr>
            <a:lvl6pPr marL="7715250" indent="0">
              <a:buNone/>
              <a:defRPr sz="3000"/>
            </a:lvl6pPr>
            <a:lvl7pPr marL="9258300" indent="0">
              <a:buNone/>
              <a:defRPr sz="3000"/>
            </a:lvl7pPr>
            <a:lvl8pPr marL="10801350" indent="0">
              <a:buNone/>
              <a:defRPr sz="3000"/>
            </a:lvl8pPr>
            <a:lvl9pPr marL="12344400" indent="0">
              <a:buNone/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96942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0135" y="1297665"/>
            <a:ext cx="19442430" cy="5400675"/>
          </a:xfrm>
          <a:prstGeom prst="rect">
            <a:avLst/>
          </a:prstGeom>
        </p:spPr>
        <p:txBody>
          <a:bodyPr vert="horz" lIns="308610" tIns="154305" rIns="308610" bIns="15430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0135" y="7560947"/>
            <a:ext cx="19442430" cy="21385175"/>
          </a:xfrm>
          <a:prstGeom prst="rect">
            <a:avLst/>
          </a:prstGeom>
        </p:spPr>
        <p:txBody>
          <a:bodyPr vert="horz" lIns="308610" tIns="154305" rIns="308610" bIns="15430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35" y="30033756"/>
            <a:ext cx="5040630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80923" y="30033756"/>
            <a:ext cx="6840855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81935" y="30033756"/>
            <a:ext cx="5040630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02290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86100" rtl="0" eaLnBrk="1" latinLnBrk="0" hangingPunct="1">
        <a:spcBef>
          <a:spcPct val="0"/>
        </a:spcBef>
        <a:buNone/>
        <a:defRPr sz="1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57288" indent="-1157288" algn="l" defTabSz="3086100" rtl="0" eaLnBrk="1" latinLnBrk="0" hangingPunct="1">
        <a:spcBef>
          <a:spcPct val="20000"/>
        </a:spcBef>
        <a:buFont typeface="Arial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1pPr>
      <a:lvl2pPr marL="2507456" indent="-964406" algn="l" defTabSz="3086100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675" indent="-771525" algn="l" defTabSz="3086100" rtl="0" eaLnBrk="1" latinLnBrk="0" hangingPunct="1">
        <a:spcBef>
          <a:spcPct val="20000"/>
        </a:spcBef>
        <a:buFont typeface="Arial" pitchFamily="34" charset="0"/>
        <a:buChar char="–"/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943725" indent="-771525" algn="l" defTabSz="3086100" rtl="0" eaLnBrk="1" latinLnBrk="0" hangingPunct="1">
        <a:spcBef>
          <a:spcPct val="20000"/>
        </a:spcBef>
        <a:buFont typeface="Arial" pitchFamily="34" charset="0"/>
        <a:buChar char="»"/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48677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0298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157287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1159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6291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7152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2583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3444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516980" y="1266825"/>
            <a:ext cx="1864645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a-IR" sz="9600" dirty="0" smtClean="0">
                <a:solidFill>
                  <a:srgbClr val="FFC000"/>
                </a:solidFill>
                <a:cs typeface="B Titr" pitchFamily="2" charset="-78"/>
              </a:rPr>
              <a:t>انتخاب دانشجوی ممتاز و استعداد درخشان </a:t>
            </a:r>
            <a:endParaRPr lang="en-US" sz="8800" dirty="0">
              <a:solidFill>
                <a:srgbClr val="FFC000"/>
              </a:solidFill>
              <a:cs typeface="B Titr" pitchFamily="2" charset="-78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95350" y="4980573"/>
            <a:ext cx="19735800" cy="5632311"/>
          </a:xfrm>
          <a:prstGeom prst="rect">
            <a:avLst/>
          </a:prstGeom>
          <a:ln w="7620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r" rtl="1"/>
            <a:r>
              <a:rPr lang="fa-IR" sz="9600" b="1" dirty="0" smtClean="0">
                <a:solidFill>
                  <a:srgbClr val="FF0000"/>
                </a:solidFill>
                <a:cs typeface="B Nazanin" pitchFamily="2" charset="-78"/>
              </a:rPr>
              <a:t>جوایز دانشجوی ممتاز و استعداد درخشان</a:t>
            </a:r>
          </a:p>
          <a:p>
            <a:pPr marL="1143000" indent="-800100" algn="r" rtl="1">
              <a:buFont typeface="Wingdings" pitchFamily="2" charset="2"/>
              <a:buChar char="ü"/>
            </a:pPr>
            <a:r>
              <a:rPr lang="fa-IR" sz="8800" b="1" dirty="0" smtClean="0">
                <a:solidFill>
                  <a:srgbClr val="FFFF00"/>
                </a:solidFill>
                <a:cs typeface="B Nazanin" pitchFamily="2" charset="-78"/>
              </a:rPr>
              <a:t>استفاده از تسهيلات ادامه تحصيل در مقاطع بالاتر بدون آزمون</a:t>
            </a:r>
          </a:p>
          <a:p>
            <a:pPr marL="1143000" indent="-800100" algn="r" rtl="1">
              <a:buFont typeface="Wingdings" pitchFamily="2" charset="2"/>
              <a:buChar char="ü"/>
            </a:pPr>
            <a:r>
              <a:rPr lang="fa-IR" sz="8800" b="1" dirty="0" smtClean="0">
                <a:solidFill>
                  <a:srgbClr val="FFFF00"/>
                </a:solidFill>
                <a:cs typeface="B Nazanin" pitchFamily="2" charset="-78"/>
              </a:rPr>
              <a:t>اعطای تسهيلات آيين نامه استعدادهاي درخشان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123950" y="11934825"/>
            <a:ext cx="19735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8000" b="1" dirty="0" smtClean="0">
                <a:solidFill>
                  <a:srgbClr val="FF0000"/>
                </a:solidFill>
                <a:cs typeface="B Nazanin" pitchFamily="2" charset="-78"/>
              </a:rPr>
              <a:t>شرایط مقطع کارشناسی برای پذیرش بدون آزمون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000" dirty="0" smtClean="0">
                <a:solidFill>
                  <a:srgbClr val="FFFF00"/>
                </a:solidFill>
                <a:cs typeface="B Nazanin" pitchFamily="2" charset="-78"/>
              </a:rPr>
              <a:t>رتبه اول در مقطع کارشناسی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000" dirty="0" smtClean="0">
                <a:solidFill>
                  <a:srgbClr val="FFFF00"/>
                </a:solidFill>
                <a:cs typeface="B Nazanin" pitchFamily="2" charset="-78"/>
              </a:rPr>
              <a:t>اتمام دوره در هشت نیمسال تحصیلی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000" dirty="0" smtClean="0">
                <a:solidFill>
                  <a:srgbClr val="FFFF00"/>
                </a:solidFill>
                <a:cs typeface="B Nazanin" pitchFamily="2" charset="-78"/>
              </a:rPr>
              <a:t>حداقل معدل تحصیلی 17</a:t>
            </a:r>
          </a:p>
        </p:txBody>
      </p:sp>
      <p:cxnSp>
        <p:nvCxnSpPr>
          <p:cNvPr id="32" name="Straight Connector 31"/>
          <p:cNvCxnSpPr/>
          <p:nvPr/>
        </p:nvCxnSpPr>
        <p:spPr>
          <a:xfrm rot="10800000" flipV="1">
            <a:off x="1657350" y="11553825"/>
            <a:ext cx="18440400" cy="0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V="1">
            <a:off x="1809750" y="17417211"/>
            <a:ext cx="18440400" cy="0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0" y="28903359"/>
            <a:ext cx="2160270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a-IR" sz="5400" b="1" dirty="0" smtClean="0">
                <a:cs typeface="B Mitra" pitchFamily="2" charset="-78"/>
              </a:rPr>
              <a:t>آئین نامه تسهیل ادامه تحصیل دانشجویان ممتاز و استعداد درخشان به مقاطع بالاتر</a:t>
            </a:r>
            <a:endParaRPr lang="en-US" sz="5400" b="1" dirty="0">
              <a:cs typeface="B Mitra" pitchFamily="2" charset="-7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0" y="3583305"/>
            <a:ext cx="21602700" cy="5486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171950" y="30222825"/>
            <a:ext cx="1398972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6600" b="1" dirty="0" smtClean="0">
                <a:solidFill>
                  <a:srgbClr val="FFFF00"/>
                </a:solidFill>
                <a:cs typeface="B Nazanin" pitchFamily="2" charset="-78"/>
              </a:rPr>
              <a:t>کمیته مشورتی دانشجویی – دفتر توسعه آموزش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1180098" y="18247353"/>
            <a:ext cx="19735800" cy="9941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8000" b="1" dirty="0" smtClean="0">
                <a:solidFill>
                  <a:srgbClr val="FF0000"/>
                </a:solidFill>
                <a:cs typeface="B Nazanin" pitchFamily="2" charset="-78"/>
              </a:rPr>
              <a:t>شرایط دانشجو برای سهمیه در پذیرش با آزمون (سهمیه)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000" dirty="0" smtClean="0">
                <a:solidFill>
                  <a:srgbClr val="FFFF00"/>
                </a:solidFill>
                <a:cs typeface="B Nazanin" pitchFamily="2" charset="-78"/>
              </a:rPr>
              <a:t>برگزیدگان المپیاد علمی دانشجویان علوم پزشکی کشور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000" dirty="0" smtClean="0">
                <a:solidFill>
                  <a:srgbClr val="FFFF00"/>
                </a:solidFill>
                <a:cs typeface="B Nazanin" pitchFamily="2" charset="-78"/>
              </a:rPr>
              <a:t>برگزیدگان جشنواره رازی و خوارزمی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000" dirty="0" smtClean="0">
                <a:solidFill>
                  <a:srgbClr val="FFFF00"/>
                </a:solidFill>
                <a:cs typeface="B Nazanin" pitchFamily="2" charset="-78"/>
              </a:rPr>
              <a:t>مالکان ابداع یا اختراع ثبت شده در زمینه علوم پزشکی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000" dirty="0" smtClean="0">
                <a:solidFill>
                  <a:srgbClr val="FFFF00"/>
                </a:solidFill>
                <a:cs typeface="B Nazanin" pitchFamily="2" charset="-78"/>
              </a:rPr>
              <a:t>دانشجوی نمونه کشوری گروه پزشکی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000" dirty="0" smtClean="0">
                <a:solidFill>
                  <a:srgbClr val="FFFF00"/>
                </a:solidFill>
                <a:cs typeface="B Nazanin" pitchFamily="2" charset="-78"/>
              </a:rPr>
              <a:t>10 درصد برتر فارغ التحصیلان هر رشته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000" dirty="0" smtClean="0">
                <a:solidFill>
                  <a:srgbClr val="FFFF00"/>
                </a:solidFill>
                <a:cs typeface="B Nazanin" pitchFamily="2" charset="-78"/>
              </a:rPr>
              <a:t>دانشجوی پژوهشگر برجسته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000" dirty="0" smtClean="0">
                <a:solidFill>
                  <a:srgbClr val="FFFF00"/>
                </a:solidFill>
                <a:cs typeface="B Nazanin" pitchFamily="2" charset="-78"/>
              </a:rPr>
              <a:t>حداقل معدل تحصیلی 17</a:t>
            </a:r>
          </a:p>
        </p:txBody>
      </p:sp>
    </p:spTree>
    <p:extLst>
      <p:ext uri="{BB962C8B-B14F-4D97-AF65-F5344CB8AC3E}">
        <p14:creationId xmlns:p14="http://schemas.microsoft.com/office/powerpoint/2010/main" xmlns="" val="1485009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122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Mirhaghi</dc:creator>
  <cp:lastModifiedBy>saeedish1</cp:lastModifiedBy>
  <cp:revision>34</cp:revision>
  <dcterms:created xsi:type="dcterms:W3CDTF">2011-02-03T08:07:41Z</dcterms:created>
  <dcterms:modified xsi:type="dcterms:W3CDTF">2014-11-05T07:15:32Z</dcterms:modified>
</cp:coreProperties>
</file>