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602700" cy="32404050"/>
  <p:notesSz cx="6858000" cy="9144000"/>
  <p:defaultTextStyle>
    <a:defPPr>
      <a:defRPr lang="en-US"/>
    </a:defPPr>
    <a:lvl1pPr marL="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0" d="100"/>
          <a:sy n="20" d="100"/>
        </p:scale>
        <p:origin x="-2724" y="-24"/>
      </p:cViewPr>
      <p:guideLst>
        <p:guide orient="horz" pos="10206"/>
        <p:guide pos="6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03" y="10066261"/>
            <a:ext cx="18362295" cy="69458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9747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375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61957" y="1297667"/>
            <a:ext cx="4860608" cy="276484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0135" y="1297667"/>
            <a:ext cx="14221778" cy="276484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857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7903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85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0135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81372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9121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3873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5657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9676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1537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6056" y="1290164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136" y="6780850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7762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9694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7560947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C6E98-A2B2-4FDC-B695-11FE8633ACFE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FF060-6A57-4F9C-B64D-92B3CB6309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0229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288" indent="-1157288" algn="l" defTabSz="30861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456" indent="-964406" algn="l" defTabSz="308610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3086100" rtl="0" eaLnBrk="1" latinLnBrk="0" hangingPunct="1">
        <a:spcBef>
          <a:spcPct val="20000"/>
        </a:spcBef>
        <a:buFont typeface="Arial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3086100" rtl="0" eaLnBrk="1" latinLnBrk="0" hangingPunct="1">
        <a:spcBef>
          <a:spcPct val="20000"/>
        </a:spcBef>
        <a:buFont typeface="Arial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019550" y="1190625"/>
            <a:ext cx="14129189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11500" dirty="0" smtClean="0">
                <a:solidFill>
                  <a:srgbClr val="FFC000"/>
                </a:solidFill>
                <a:cs typeface="B Titr" pitchFamily="2" charset="-78"/>
              </a:rPr>
              <a:t>انتخاب دانشجوی پژوهشگر </a:t>
            </a:r>
            <a:endParaRPr lang="en-US" sz="9600" dirty="0">
              <a:solidFill>
                <a:srgbClr val="FFC000"/>
              </a:solidFill>
              <a:cs typeface="B Titr" pitchFamily="2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95350" y="4980573"/>
            <a:ext cx="19735800" cy="6001643"/>
          </a:xfrm>
          <a:prstGeom prst="rect">
            <a:avLst/>
          </a:prstGeom>
          <a:ln w="762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r" rtl="1"/>
            <a:r>
              <a:rPr lang="fa-IR" sz="9600" b="1" dirty="0" smtClean="0">
                <a:solidFill>
                  <a:srgbClr val="FF0000"/>
                </a:solidFill>
                <a:cs typeface="B Nazanin" pitchFamily="2" charset="-78"/>
              </a:rPr>
              <a:t>جوایز دانشجوی پژوهشگر</a:t>
            </a: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9600" dirty="0" smtClean="0">
                <a:solidFill>
                  <a:srgbClr val="FFFF00"/>
                </a:solidFill>
                <a:cs typeface="B Nazanin" pitchFamily="2" charset="-78"/>
              </a:rPr>
              <a:t>اعطای تسهيلات ادامه تحصيل در مقاطع بالاتر در پذیرش </a:t>
            </a:r>
            <a:r>
              <a:rPr lang="fa-IR" sz="9600" smtClean="0">
                <a:solidFill>
                  <a:srgbClr val="FFFF00"/>
                </a:solidFill>
                <a:cs typeface="B Nazanin" pitchFamily="2" charset="-78"/>
              </a:rPr>
              <a:t>با آزمون (سهمیه)</a:t>
            </a:r>
            <a:endParaRPr lang="fa-IR" sz="9600" dirty="0" smtClean="0">
              <a:solidFill>
                <a:srgbClr val="FFFF00"/>
              </a:solidFill>
              <a:cs typeface="B Nazanin" pitchFamily="2" charset="-78"/>
            </a:endParaRPr>
          </a:p>
          <a:p>
            <a:pPr marL="1143000" indent="-800100" algn="r" rtl="1">
              <a:buFont typeface="Wingdings" pitchFamily="2" charset="2"/>
              <a:buChar char="ü"/>
            </a:pPr>
            <a:r>
              <a:rPr lang="fa-IR" sz="9600" dirty="0" smtClean="0">
                <a:solidFill>
                  <a:srgbClr val="FFFF00"/>
                </a:solidFill>
                <a:cs typeface="B Nazanin" pitchFamily="2" charset="-78"/>
              </a:rPr>
              <a:t>اعطای تسهيلات آيين نامه استعدادهاي درخشان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23950" y="11934825"/>
            <a:ext cx="19735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8000" b="1" dirty="0" smtClean="0">
                <a:solidFill>
                  <a:srgbClr val="FF0000"/>
                </a:solidFill>
                <a:cs typeface="B Nazanin" pitchFamily="2" charset="-78"/>
              </a:rPr>
              <a:t>شرایط مقطع کارشناسی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حداقل کسب 55 امتیاز در مقطع کارشناسی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حداقل یک مقاله مرتبط با رشته تحصیلی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000" dirty="0" smtClean="0">
                <a:solidFill>
                  <a:srgbClr val="FFFF00"/>
                </a:solidFill>
                <a:cs typeface="B Nazanin" pitchFamily="2" charset="-78"/>
              </a:rPr>
              <a:t>حداقل معدل تحصیلی 17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47750" y="17770137"/>
            <a:ext cx="19735800" cy="1228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8800" b="1" dirty="0" smtClean="0">
                <a:solidFill>
                  <a:srgbClr val="FF0000"/>
                </a:solidFill>
                <a:cs typeface="B Nazanin" pitchFamily="2" charset="-78"/>
              </a:rPr>
              <a:t>محورهای امتیازدهی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انتشار مقاله 			(امتیاز نامحدود)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پایان نامه 			(10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ارائه خلاصه مقالات 		(15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انتشار کتاب 			(15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مشارکت در طرح تحقیقاتی 	(15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همکاری با کمیته تحقیقات 	(25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r>
              <a:rPr lang="fa-IR" sz="8800" dirty="0" smtClean="0">
                <a:solidFill>
                  <a:srgbClr val="FFFF00"/>
                </a:solidFill>
                <a:cs typeface="B Nazanin" pitchFamily="2" charset="-78"/>
              </a:rPr>
              <a:t>نوآوری، اختراع و اکتشاف 	(20 امتیاز)</a:t>
            </a:r>
          </a:p>
          <a:p>
            <a:pPr marL="1143000" indent="-800100" algn="r" rtl="1">
              <a:buFont typeface="Arial" pitchFamily="34" charset="0"/>
              <a:buChar char="•"/>
            </a:pPr>
            <a:endParaRPr lang="fa-IR" sz="8800" dirty="0" smtClean="0">
              <a:solidFill>
                <a:srgbClr val="FFFF00"/>
              </a:solidFill>
              <a:cs typeface="B Nazanin" pitchFamily="2" charset="-78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rot="10800000" flipV="1">
            <a:off x="1657350" y="11553825"/>
            <a:ext cx="18440400" cy="0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V="1">
            <a:off x="1809750" y="17417211"/>
            <a:ext cx="18440400" cy="0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0" y="28903359"/>
            <a:ext cx="216027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a-IR" sz="5400" b="1" dirty="0" smtClean="0">
                <a:cs typeface="B Mitra" pitchFamily="2" charset="-78"/>
              </a:rPr>
              <a:t>دستورالعمل اجرایی نحوه امتیازدهی به فعالیت های تحقیقاتی دانشجویان پژوهشگر</a:t>
            </a:r>
            <a:endParaRPr lang="en-US" sz="5400" b="1" dirty="0">
              <a:cs typeface="B Mitra" pitchFamily="2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0" y="3583305"/>
            <a:ext cx="21602700" cy="5486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71950" y="30222825"/>
            <a:ext cx="1398972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6600" b="1" dirty="0" smtClean="0">
                <a:solidFill>
                  <a:srgbClr val="FFFF00"/>
                </a:solidFill>
                <a:cs typeface="B Nazanin" pitchFamily="2" charset="-78"/>
              </a:rPr>
              <a:t>کمیته مشورتی دانشجویی – دفتر توسعه آموزش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485009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68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Mirhaghi</dc:creator>
  <cp:lastModifiedBy>saeedish1</cp:lastModifiedBy>
  <cp:revision>30</cp:revision>
  <dcterms:created xsi:type="dcterms:W3CDTF">2011-02-03T08:07:41Z</dcterms:created>
  <dcterms:modified xsi:type="dcterms:W3CDTF">2014-11-05T07:10:36Z</dcterms:modified>
</cp:coreProperties>
</file>